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custom-properties+xml" PartName="/docProps/custom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6858000" cx="9144000"/>
  <p:notesSz cx="7010400" cy="92964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7" roundtripDataSignature="AMtx7mhj7GtNviWfftBqQTJO1NVc50i13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FB54A187-DA56-4791-B49E-02B5BD96B7C6}">
  <a:tblStyle styleId="{FB54A187-DA56-4791-B49E-02B5BD96B7C6}" styleName="Table_0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</a:tblStyleLst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81100" y="696913"/>
            <a:ext cx="4648200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  <a:noFill/>
          <a:ln>
            <a:noFill/>
          </a:ln>
        </p:spPr>
        <p:txBody>
          <a:bodyPr anchorCtr="0" anchor="t" bIns="93150" lIns="93150" spcFirstLastPara="1" rIns="93150" wrap="square" tIns="93150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:notes"/>
          <p:cNvSpPr txBox="1"/>
          <p:nvPr>
            <p:ph idx="1" type="body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  <a:noFill/>
          <a:ln>
            <a:noFill/>
          </a:ln>
        </p:spPr>
        <p:txBody>
          <a:bodyPr anchorCtr="0" anchor="t" bIns="93150" lIns="93150" spcFirstLastPara="1" rIns="93150" wrap="square" tIns="9315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74" name="Google Shape;74;p1:notes"/>
          <p:cNvSpPr/>
          <p:nvPr>
            <p:ph idx="2" type="sldImg"/>
          </p:nvPr>
        </p:nvSpPr>
        <p:spPr>
          <a:xfrm>
            <a:off x="1181100" y="696913"/>
            <a:ext cx="4648200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oogle Shape;12;p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-1" y="-1"/>
            <a:ext cx="9144001" cy="6234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4"/>
          <p:cNvSpPr txBox="1"/>
          <p:nvPr>
            <p:ph type="title"/>
          </p:nvPr>
        </p:nvSpPr>
        <p:spPr>
          <a:xfrm rot="5400000">
            <a:off x="4623593" y="2285206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4"/>
          <p:cNvSpPr txBox="1"/>
          <p:nvPr>
            <p:ph idx="1" type="body"/>
          </p:nvPr>
        </p:nvSpPr>
        <p:spPr>
          <a:xfrm rot="5400000">
            <a:off x="623093" y="370681"/>
            <a:ext cx="5811838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9" name="Google Shape;69;p14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4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4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6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6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6" name="Google Shape;16;p6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6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6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7"/>
          <p:cNvSpPr txBox="1"/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7"/>
          <p:cNvSpPr txBox="1"/>
          <p:nvPr>
            <p:ph idx="1" type="body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2" name="Google Shape;22;p7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7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7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8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8"/>
          <p:cNvSpPr txBox="1"/>
          <p:nvPr>
            <p:ph idx="1" type="body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8" name="Google Shape;28;p8"/>
          <p:cNvSpPr txBox="1"/>
          <p:nvPr>
            <p:ph idx="2" type="body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9" name="Google Shape;29;p8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8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8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9"/>
          <p:cNvSpPr txBox="1"/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9"/>
          <p:cNvSpPr txBox="1"/>
          <p:nvPr>
            <p:ph idx="1" type="body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5" name="Google Shape;35;p9"/>
          <p:cNvSpPr txBox="1"/>
          <p:nvPr>
            <p:ph idx="2" type="body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9"/>
          <p:cNvSpPr txBox="1"/>
          <p:nvPr>
            <p:ph idx="3" type="body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7" name="Google Shape;37;p9"/>
          <p:cNvSpPr txBox="1"/>
          <p:nvPr>
            <p:ph idx="4" type="body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8" name="Google Shape;38;p9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9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0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0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10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1"/>
          <p:cNvSpPr txBox="1"/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1"/>
          <p:cNvSpPr txBox="1"/>
          <p:nvPr>
            <p:ph idx="1" type="body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49" name="Google Shape;49;p11"/>
          <p:cNvSpPr txBox="1"/>
          <p:nvPr>
            <p:ph idx="2" type="body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0" name="Google Shape;50;p11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1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/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12"/>
          <p:cNvSpPr/>
          <p:nvPr>
            <p:ph idx="2" type="pic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56" name="Google Shape;56;p12"/>
          <p:cNvSpPr txBox="1"/>
          <p:nvPr>
            <p:ph idx="1" type="body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7" name="Google Shape;57;p12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2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2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3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13"/>
          <p:cNvSpPr txBox="1"/>
          <p:nvPr>
            <p:ph idx="1" type="body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3" name="Google Shape;63;p13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3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13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theme" Target="../theme/theme2.xml"/><Relationship Id="rId10" Type="http://schemas.openxmlformats.org/officeDocument/2006/relationships/slideLayout" Target="../slideLayouts/slideLayout10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3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3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3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3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hyperlink" Target="http://www.compassgroupcareers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"/>
          <p:cNvSpPr/>
          <p:nvPr/>
        </p:nvSpPr>
        <p:spPr>
          <a:xfrm>
            <a:off x="1624317" y="1074097"/>
            <a:ext cx="1212000" cy="972900"/>
          </a:xfrm>
          <a:prstGeom prst="roundRect">
            <a:avLst>
              <a:gd fmla="val 8400" name="adj"/>
            </a:avLst>
          </a:prstGeom>
          <a:solidFill>
            <a:schemeClr val="lt1"/>
          </a:solidFill>
          <a:ln cap="flat" cmpd="sng" w="12700">
            <a:solidFill>
              <a:srgbClr val="EA7D25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en-US" sz="1000">
                <a:solidFill>
                  <a:schemeClr val="dk1"/>
                </a:solidFill>
              </a:rPr>
              <a:t>7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b="1" lang="en-US" sz="1000">
                <a:solidFill>
                  <a:schemeClr val="dk1"/>
                </a:solidFill>
              </a:rPr>
              <a:t>Ham &amp; Cheese</a:t>
            </a:r>
            <a:endParaRPr b="1" sz="1000">
              <a:solidFill>
                <a:schemeClr val="dk1"/>
              </a:solidFill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Fruit, Vegetable, &amp; Milk</a:t>
            </a:r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1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" name="Google Shape;77;p1"/>
          <p:cNvSpPr/>
          <p:nvPr/>
        </p:nvSpPr>
        <p:spPr>
          <a:xfrm>
            <a:off x="2915047" y="1098097"/>
            <a:ext cx="1212000" cy="972900"/>
          </a:xfrm>
          <a:prstGeom prst="roundRect">
            <a:avLst>
              <a:gd fmla="val 8400" name="adj"/>
            </a:avLst>
          </a:prstGeom>
          <a:solidFill>
            <a:schemeClr val="lt1"/>
          </a:solidFill>
          <a:ln cap="flat" cmpd="sng" w="12700">
            <a:solidFill>
              <a:srgbClr val="FFC844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>
                <a:solidFill>
                  <a:schemeClr val="dk1"/>
                </a:solidFill>
              </a:rPr>
              <a:t>8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50"/>
              <a:buFont typeface="Arial"/>
              <a:buNone/>
            </a:pPr>
            <a:r>
              <a:rPr b="1" lang="en-US" sz="1000">
                <a:solidFill>
                  <a:schemeClr val="dk1"/>
                </a:solidFill>
              </a:rPr>
              <a:t>Pizza Fun Lunch</a:t>
            </a:r>
            <a:endParaRPr b="1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Fruit, Vegetable, &amp; Milk</a:t>
            </a:r>
            <a:endParaRPr b="1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" name="Google Shape;78;p1"/>
          <p:cNvSpPr/>
          <p:nvPr/>
        </p:nvSpPr>
        <p:spPr>
          <a:xfrm>
            <a:off x="4205753" y="1098085"/>
            <a:ext cx="1212000" cy="941400"/>
          </a:xfrm>
          <a:prstGeom prst="roundRect">
            <a:avLst>
              <a:gd fmla="val 8400" name="adj"/>
            </a:avLst>
          </a:prstGeom>
          <a:solidFill>
            <a:schemeClr val="lt1"/>
          </a:solidFill>
          <a:ln cap="flat" cmpd="sng" w="12700">
            <a:solidFill>
              <a:srgbClr val="41BEAD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>
                <a:solidFill>
                  <a:schemeClr val="dk1"/>
                </a:solidFill>
              </a:rPr>
              <a:t>9</a:t>
            </a:r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b="1" lang="en-US" sz="1000">
                <a:solidFill>
                  <a:schemeClr val="dk1"/>
                </a:solidFill>
              </a:rPr>
              <a:t>Turkey &amp; Cheese</a:t>
            </a:r>
            <a:endParaRPr b="1" sz="1000">
              <a:solidFill>
                <a:schemeClr val="dk1"/>
              </a:solidFill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Fruit, Vegetable, &amp; Milk</a:t>
            </a:r>
            <a:endParaRPr b="1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1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" name="Google Shape;79;p1"/>
          <p:cNvSpPr/>
          <p:nvPr/>
        </p:nvSpPr>
        <p:spPr>
          <a:xfrm>
            <a:off x="5479450" y="1091525"/>
            <a:ext cx="1212000" cy="972900"/>
          </a:xfrm>
          <a:prstGeom prst="roundRect">
            <a:avLst>
              <a:gd fmla="val 8400" name="adj"/>
            </a:avLst>
          </a:prstGeom>
          <a:solidFill>
            <a:schemeClr val="lt1"/>
          </a:solidFill>
          <a:ln cap="flat" cmpd="sng" w="12700">
            <a:solidFill>
              <a:srgbClr val="3A93B5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>
                <a:solidFill>
                  <a:schemeClr val="dk1"/>
                </a:solidFill>
              </a:rPr>
              <a:t>10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b="1" lang="en-US" sz="1000">
                <a:solidFill>
                  <a:schemeClr val="dk1"/>
                </a:solidFill>
              </a:rPr>
              <a:t>PB &amp; J Uncrustable</a:t>
            </a:r>
            <a:endParaRPr b="1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Fruit, Vegetable, &amp; Milk</a:t>
            </a:r>
            <a:endParaRPr b="1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" name="Google Shape;80;p1"/>
          <p:cNvSpPr/>
          <p:nvPr/>
        </p:nvSpPr>
        <p:spPr>
          <a:xfrm>
            <a:off x="323978" y="2132277"/>
            <a:ext cx="1212000" cy="972900"/>
          </a:xfrm>
          <a:prstGeom prst="roundRect">
            <a:avLst>
              <a:gd fmla="val 8400" name="adj"/>
            </a:avLst>
          </a:prstGeom>
          <a:solidFill>
            <a:schemeClr val="lt1"/>
          </a:solidFill>
          <a:ln cap="flat" cmpd="sng" w="12700">
            <a:solidFill>
              <a:srgbClr val="EC9BAC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>
                <a:solidFill>
                  <a:schemeClr val="dk1"/>
                </a:solidFill>
              </a:rPr>
              <a:t>13</a:t>
            </a:r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b="1" lang="en-US" sz="950">
                <a:solidFill>
                  <a:schemeClr val="dk1"/>
                </a:solidFill>
              </a:rPr>
              <a:t>Pretzel Fun Lunch</a:t>
            </a:r>
            <a:endParaRPr b="1" sz="950">
              <a:solidFill>
                <a:schemeClr val="dk1"/>
              </a:solidFill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b="1" lang="en-US" sz="950">
                <a:solidFill>
                  <a:schemeClr val="dk1"/>
                </a:solidFill>
              </a:rPr>
              <a:t>Pretzel &amp; Cheese Cup</a:t>
            </a:r>
            <a:endParaRPr b="1" sz="950">
              <a:solidFill>
                <a:schemeClr val="dk1"/>
              </a:solidFill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b="0" i="0" lang="en-US" sz="9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Fruit, Vegetable, &amp; Milk</a:t>
            </a:r>
            <a:endParaRPr b="1" i="0" sz="95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" name="Google Shape;81;p1"/>
          <p:cNvSpPr/>
          <p:nvPr/>
        </p:nvSpPr>
        <p:spPr>
          <a:xfrm>
            <a:off x="1621443" y="2132277"/>
            <a:ext cx="1212000" cy="972900"/>
          </a:xfrm>
          <a:prstGeom prst="roundRect">
            <a:avLst>
              <a:gd fmla="val 8400" name="adj"/>
            </a:avLst>
          </a:prstGeom>
          <a:solidFill>
            <a:schemeClr val="lt1"/>
          </a:solidFill>
          <a:ln cap="flat" cmpd="sng" w="12700">
            <a:solidFill>
              <a:srgbClr val="EA7D25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>
                <a:solidFill>
                  <a:schemeClr val="dk1"/>
                </a:solidFill>
              </a:rPr>
              <a:t>14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lang="en-US" sz="1000">
                <a:solidFill>
                  <a:schemeClr val="dk1"/>
                </a:solidFill>
              </a:rPr>
              <a:t>Italian Hoagie</a:t>
            </a:r>
            <a:endParaRPr b="1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Fruit, Vegetable, &amp; Milk</a:t>
            </a:r>
            <a:endParaRPr b="1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p1"/>
          <p:cNvSpPr/>
          <p:nvPr/>
        </p:nvSpPr>
        <p:spPr>
          <a:xfrm>
            <a:off x="2913610" y="2137077"/>
            <a:ext cx="1212000" cy="972900"/>
          </a:xfrm>
          <a:prstGeom prst="roundRect">
            <a:avLst>
              <a:gd fmla="val 8400" name="adj"/>
            </a:avLst>
          </a:prstGeom>
          <a:solidFill>
            <a:schemeClr val="lt1"/>
          </a:solidFill>
          <a:ln cap="flat" cmpd="sng" w="12700">
            <a:solidFill>
              <a:srgbClr val="FFC844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000">
                <a:solidFill>
                  <a:schemeClr val="dk1"/>
                </a:solidFill>
              </a:rPr>
              <a:t>15</a:t>
            </a:r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b="1" lang="en-US" sz="950">
                <a:solidFill>
                  <a:schemeClr val="dk1"/>
                </a:solidFill>
              </a:rPr>
              <a:t>Pancake Fun Lunch</a:t>
            </a:r>
            <a:endParaRPr b="1" sz="95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b="1" lang="en-US" sz="950">
                <a:solidFill>
                  <a:schemeClr val="dk1"/>
                </a:solidFill>
              </a:rPr>
              <a:t>Pancake &amp; Yogurt</a:t>
            </a:r>
            <a:endParaRPr b="1" sz="950">
              <a:solidFill>
                <a:schemeClr val="dk1"/>
              </a:solidFill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b="0" i="0" lang="en-US" sz="9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Fruit, Vegetable, &amp; Milk</a:t>
            </a:r>
            <a:endParaRPr b="0" i="0" sz="95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t/>
            </a:r>
            <a:endParaRPr b="1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" name="Google Shape;83;p1"/>
          <p:cNvSpPr/>
          <p:nvPr/>
        </p:nvSpPr>
        <p:spPr>
          <a:xfrm>
            <a:off x="5479462" y="2113891"/>
            <a:ext cx="1212000" cy="972900"/>
          </a:xfrm>
          <a:prstGeom prst="roundRect">
            <a:avLst>
              <a:gd fmla="val 8400" name="adj"/>
            </a:avLst>
          </a:prstGeom>
          <a:solidFill>
            <a:schemeClr val="lt1"/>
          </a:solidFill>
          <a:ln cap="flat" cmpd="sng" w="12700">
            <a:solidFill>
              <a:srgbClr val="3A93B5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>
                <a:solidFill>
                  <a:schemeClr val="dk1"/>
                </a:solidFill>
              </a:rPr>
              <a:t>17</a:t>
            </a:r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b="1" lang="en-US" sz="1000">
                <a:solidFill>
                  <a:schemeClr val="dk1"/>
                </a:solidFill>
              </a:rPr>
              <a:t>Hot </a:t>
            </a:r>
            <a:r>
              <a:rPr b="1" lang="en-US" sz="1000">
                <a:solidFill>
                  <a:schemeClr val="dk1"/>
                </a:solidFill>
              </a:rPr>
              <a:t>Ham, Egg &amp; Cheese Croissant</a:t>
            </a:r>
            <a:endParaRPr b="1" sz="1000">
              <a:solidFill>
                <a:schemeClr val="dk1"/>
              </a:solidFill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Fruit, Vegetable, &amp; Milk</a:t>
            </a:r>
            <a:endParaRPr b="1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" name="Google Shape;84;p1"/>
          <p:cNvSpPr/>
          <p:nvPr/>
        </p:nvSpPr>
        <p:spPr>
          <a:xfrm>
            <a:off x="341235" y="3176057"/>
            <a:ext cx="1212000" cy="972900"/>
          </a:xfrm>
          <a:prstGeom prst="roundRect">
            <a:avLst>
              <a:gd fmla="val 8400" name="adj"/>
            </a:avLst>
          </a:prstGeom>
          <a:solidFill>
            <a:schemeClr val="lt1"/>
          </a:solidFill>
          <a:ln cap="flat" cmpd="sng" w="12700">
            <a:solidFill>
              <a:srgbClr val="EC9BAC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>
                <a:solidFill>
                  <a:schemeClr val="dk1"/>
                </a:solidFill>
              </a:rPr>
              <a:t>20</a:t>
            </a:r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b="1" lang="en-US" sz="1000">
                <a:solidFill>
                  <a:schemeClr val="dk1"/>
                </a:solidFill>
              </a:rPr>
              <a:t>PB &amp; J Uncrustable</a:t>
            </a:r>
            <a:endParaRPr b="1" sz="1000"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Fruit, Vegetable, &amp; Milk</a:t>
            </a:r>
            <a:endParaRPr b="1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p1"/>
          <p:cNvSpPr/>
          <p:nvPr/>
        </p:nvSpPr>
        <p:spPr>
          <a:xfrm>
            <a:off x="1642400" y="3179495"/>
            <a:ext cx="1212000" cy="972900"/>
          </a:xfrm>
          <a:prstGeom prst="roundRect">
            <a:avLst>
              <a:gd fmla="val 8400" name="adj"/>
            </a:avLst>
          </a:prstGeom>
          <a:solidFill>
            <a:schemeClr val="lt1"/>
          </a:solidFill>
          <a:ln cap="flat" cmpd="sng" w="12700">
            <a:solidFill>
              <a:srgbClr val="EA7D25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>
                <a:solidFill>
                  <a:schemeClr val="dk1"/>
                </a:solidFill>
              </a:rPr>
              <a:t>21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lang="en-US" sz="1000">
                <a:solidFill>
                  <a:schemeClr val="dk1"/>
                </a:solidFill>
              </a:rPr>
              <a:t>Turkey &amp; Cheese Sandwich</a:t>
            </a:r>
            <a:endParaRPr b="1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Fruit, Vegetable, &amp; Milk</a:t>
            </a:r>
            <a:endParaRPr b="1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1"/>
          <p:cNvSpPr/>
          <p:nvPr/>
        </p:nvSpPr>
        <p:spPr>
          <a:xfrm>
            <a:off x="2943567" y="3176057"/>
            <a:ext cx="1212000" cy="972900"/>
          </a:xfrm>
          <a:prstGeom prst="roundRect">
            <a:avLst>
              <a:gd fmla="val 8400" name="adj"/>
            </a:avLst>
          </a:prstGeom>
          <a:solidFill>
            <a:schemeClr val="lt1"/>
          </a:solidFill>
          <a:ln cap="flat" cmpd="sng" w="12700">
            <a:solidFill>
              <a:srgbClr val="FFC844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0" lang="en-US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000"/>
              <a:t>22</a:t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b="1" lang="en-US" sz="950">
                <a:solidFill>
                  <a:schemeClr val="dk1"/>
                </a:solidFill>
              </a:rPr>
              <a:t>French Toast Sticks &amp; Egg Patty</a:t>
            </a:r>
            <a:endParaRPr b="1" sz="950">
              <a:solidFill>
                <a:schemeClr val="dk1"/>
              </a:solidFill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b="0" i="0" lang="en-US" sz="9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Fruit, Vegetable, &amp; Milk</a:t>
            </a:r>
            <a:endParaRPr b="1" i="0" sz="95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" name="Google Shape;87;p1"/>
          <p:cNvSpPr/>
          <p:nvPr/>
        </p:nvSpPr>
        <p:spPr>
          <a:xfrm>
            <a:off x="4174366" y="3177145"/>
            <a:ext cx="1305096" cy="972900"/>
          </a:xfrm>
          <a:prstGeom prst="roundRect">
            <a:avLst>
              <a:gd fmla="val 8400" name="adj"/>
            </a:avLst>
          </a:prstGeom>
          <a:solidFill>
            <a:schemeClr val="lt1"/>
          </a:solidFill>
          <a:ln cap="flat" cmpd="sng" w="12700">
            <a:solidFill>
              <a:srgbClr val="41BEAD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lang="en-US" sz="1000">
                <a:solidFill>
                  <a:schemeClr val="dk1"/>
                </a:solidFill>
              </a:rPr>
              <a:t>3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b="1" lang="en-US" sz="1000">
                <a:solidFill>
                  <a:schemeClr val="dk1"/>
                </a:solidFill>
              </a:rPr>
              <a:t>Italian Hoagie</a:t>
            </a:r>
            <a:endParaRPr sz="1000">
              <a:solidFill>
                <a:schemeClr val="dk1"/>
              </a:solidFill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Fruit, Vegetable, &amp; Milk</a:t>
            </a:r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" name="Google Shape;88;p1"/>
          <p:cNvSpPr/>
          <p:nvPr/>
        </p:nvSpPr>
        <p:spPr>
          <a:xfrm>
            <a:off x="5529595" y="3157671"/>
            <a:ext cx="1212000" cy="972900"/>
          </a:xfrm>
          <a:prstGeom prst="roundRect">
            <a:avLst>
              <a:gd fmla="val 8400" name="adj"/>
            </a:avLst>
          </a:prstGeom>
          <a:solidFill>
            <a:schemeClr val="lt1"/>
          </a:solidFill>
          <a:ln cap="flat" cmpd="sng" w="12700">
            <a:solidFill>
              <a:srgbClr val="3A93B5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lang="en-US" sz="1000">
                <a:solidFill>
                  <a:schemeClr val="dk1"/>
                </a:solidFill>
              </a:rPr>
              <a:t>4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b="1" lang="en-US" sz="950">
                <a:solidFill>
                  <a:schemeClr val="dk1"/>
                </a:solidFill>
              </a:rPr>
              <a:t>Pancake Fun Lunch</a:t>
            </a:r>
            <a:endParaRPr b="1" sz="95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b="1" lang="en-US" sz="950">
                <a:solidFill>
                  <a:schemeClr val="dk1"/>
                </a:solidFill>
              </a:rPr>
              <a:t>Pancake &amp; Yogurt</a:t>
            </a:r>
            <a:endParaRPr sz="1000">
              <a:solidFill>
                <a:schemeClr val="dk1"/>
              </a:solidFill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Fruit, Vegetable, &amp; Milk</a:t>
            </a:r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" name="Google Shape;89;p1"/>
          <p:cNvSpPr/>
          <p:nvPr/>
        </p:nvSpPr>
        <p:spPr>
          <a:xfrm>
            <a:off x="341235" y="4226692"/>
            <a:ext cx="1212000" cy="972900"/>
          </a:xfrm>
          <a:prstGeom prst="roundRect">
            <a:avLst>
              <a:gd fmla="val 8400" name="adj"/>
            </a:avLst>
          </a:prstGeom>
          <a:solidFill>
            <a:schemeClr val="lt1"/>
          </a:solidFill>
          <a:ln cap="flat" cmpd="sng" w="12700">
            <a:solidFill>
              <a:srgbClr val="EC9BAC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/>
              <a:t>27</a:t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b="1" lang="en-US" sz="950">
                <a:solidFill>
                  <a:schemeClr val="dk1"/>
                </a:solidFill>
              </a:rPr>
              <a:t>Cereal Fun Lunch</a:t>
            </a:r>
            <a:endParaRPr b="1" sz="95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b="1" lang="en-US" sz="950">
                <a:solidFill>
                  <a:schemeClr val="dk1"/>
                </a:solidFill>
              </a:rPr>
              <a:t>Cereal, &amp; String Cheese</a:t>
            </a:r>
            <a:endParaRPr b="1" sz="95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lang="en-US" sz="950">
                <a:solidFill>
                  <a:schemeClr val="dk1"/>
                </a:solidFill>
              </a:rPr>
              <a:t>Fruit, Vegetable, &amp; Milk</a:t>
            </a:r>
            <a:endParaRPr b="1" sz="950">
              <a:solidFill>
                <a:schemeClr val="dk1"/>
              </a:solidFill>
            </a:endParaRPr>
          </a:p>
        </p:txBody>
      </p:sp>
      <p:sp>
        <p:nvSpPr>
          <p:cNvPr id="90" name="Google Shape;90;p1"/>
          <p:cNvSpPr/>
          <p:nvPr/>
        </p:nvSpPr>
        <p:spPr>
          <a:xfrm>
            <a:off x="1638700" y="4226692"/>
            <a:ext cx="1212000" cy="972900"/>
          </a:xfrm>
          <a:prstGeom prst="roundRect">
            <a:avLst>
              <a:gd fmla="val 8400" name="adj"/>
            </a:avLst>
          </a:prstGeom>
          <a:solidFill>
            <a:schemeClr val="lt1"/>
          </a:solidFill>
          <a:ln cap="flat" cmpd="sng" w="12700">
            <a:solidFill>
              <a:srgbClr val="EA7D25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>
                <a:solidFill>
                  <a:schemeClr val="dk1"/>
                </a:solidFill>
              </a:rPr>
              <a:t>28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b="1" lang="en-US" sz="1000">
                <a:solidFill>
                  <a:schemeClr val="dk1"/>
                </a:solidFill>
              </a:rPr>
              <a:t>Turkey &amp; Cheese Sandwich</a:t>
            </a:r>
            <a:endParaRPr b="1" sz="95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lang="en-US" sz="1000">
                <a:solidFill>
                  <a:schemeClr val="dk1"/>
                </a:solidFill>
              </a:rPr>
              <a:t>Fruit, Vegetable, &amp; Milk</a:t>
            </a:r>
            <a:endParaRPr b="1" sz="950">
              <a:solidFill>
                <a:schemeClr val="dk1"/>
              </a:solidFill>
            </a:endParaRPr>
          </a:p>
        </p:txBody>
      </p:sp>
      <p:sp>
        <p:nvSpPr>
          <p:cNvPr id="91" name="Google Shape;91;p1"/>
          <p:cNvSpPr/>
          <p:nvPr/>
        </p:nvSpPr>
        <p:spPr>
          <a:xfrm>
            <a:off x="2943567" y="4226692"/>
            <a:ext cx="1212000" cy="972900"/>
          </a:xfrm>
          <a:prstGeom prst="roundRect">
            <a:avLst>
              <a:gd fmla="val 8400" name="adj"/>
            </a:avLst>
          </a:prstGeom>
          <a:solidFill>
            <a:schemeClr val="lt1"/>
          </a:solidFill>
          <a:ln cap="flat" cmpd="sng" w="12700">
            <a:solidFill>
              <a:srgbClr val="FFC844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lang="en-US" sz="1000">
                <a:solidFill>
                  <a:schemeClr val="dk1"/>
                </a:solidFill>
              </a:rPr>
              <a:t>29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b="1" lang="en-US" sz="950">
                <a:solidFill>
                  <a:schemeClr val="dk1"/>
                </a:solidFill>
              </a:rPr>
              <a:t>Pretzel Fun Lunch</a:t>
            </a:r>
            <a:endParaRPr b="1" sz="95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b="1" lang="en-US" sz="950">
                <a:solidFill>
                  <a:schemeClr val="dk1"/>
                </a:solidFill>
              </a:rPr>
              <a:t>Pretzel &amp; Cheese Cup</a:t>
            </a:r>
            <a:endParaRPr b="1" sz="95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lang="en-US" sz="950">
                <a:solidFill>
                  <a:schemeClr val="dk1"/>
                </a:solidFill>
              </a:rPr>
              <a:t>Fruit, Vegetable, &amp; Milk</a:t>
            </a:r>
            <a:endParaRPr b="1" sz="1000">
              <a:solidFill>
                <a:schemeClr val="dk1"/>
              </a:solidFill>
            </a:endParaRPr>
          </a:p>
        </p:txBody>
      </p:sp>
      <p:sp>
        <p:nvSpPr>
          <p:cNvPr id="92" name="Google Shape;92;p1"/>
          <p:cNvSpPr/>
          <p:nvPr/>
        </p:nvSpPr>
        <p:spPr>
          <a:xfrm>
            <a:off x="4220143" y="4219147"/>
            <a:ext cx="1212000" cy="972900"/>
          </a:xfrm>
          <a:prstGeom prst="roundRect">
            <a:avLst>
              <a:gd fmla="val 8400" name="adj"/>
            </a:avLst>
          </a:prstGeom>
          <a:solidFill>
            <a:schemeClr val="lt1"/>
          </a:solidFill>
          <a:ln cap="flat" cmpd="sng" w="12700">
            <a:solidFill>
              <a:srgbClr val="41BEAD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>
                <a:solidFill>
                  <a:schemeClr val="dk1"/>
                </a:solidFill>
              </a:rPr>
              <a:t>30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b="1" lang="en-US" sz="1000">
                <a:solidFill>
                  <a:schemeClr val="dk1"/>
                </a:solidFill>
              </a:rPr>
              <a:t>Hot Ham &amp; </a:t>
            </a:r>
            <a:endParaRPr b="1" sz="10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b="1" lang="en-US" sz="1000">
                <a:solidFill>
                  <a:schemeClr val="dk1"/>
                </a:solidFill>
              </a:rPr>
              <a:t>Cheese Croissant</a:t>
            </a:r>
            <a:endParaRPr b="1" sz="10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lang="en-US" sz="1000">
                <a:solidFill>
                  <a:schemeClr val="dk1"/>
                </a:solidFill>
              </a:rPr>
              <a:t>Fruit, Vegetable, &amp; Milk</a:t>
            </a:r>
            <a:endParaRPr b="1" sz="1000">
              <a:solidFill>
                <a:schemeClr val="dk1"/>
              </a:solidFill>
            </a:endParaRPr>
          </a:p>
        </p:txBody>
      </p:sp>
      <p:sp>
        <p:nvSpPr>
          <p:cNvPr id="93" name="Google Shape;93;p1"/>
          <p:cNvSpPr/>
          <p:nvPr/>
        </p:nvSpPr>
        <p:spPr>
          <a:xfrm>
            <a:off x="5496719" y="4208306"/>
            <a:ext cx="1212000" cy="972900"/>
          </a:xfrm>
          <a:prstGeom prst="roundRect">
            <a:avLst>
              <a:gd fmla="val 8400" name="adj"/>
            </a:avLst>
          </a:prstGeom>
          <a:solidFill>
            <a:schemeClr val="lt1"/>
          </a:solidFill>
          <a:ln cap="flat" cmpd="sng" w="12700">
            <a:solidFill>
              <a:srgbClr val="3A93B5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lang="en-US" sz="1000">
                <a:solidFill>
                  <a:schemeClr val="dk1"/>
                </a:solidFill>
              </a:rPr>
              <a:t>31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b="1" lang="en-US" sz="1000">
                <a:solidFill>
                  <a:schemeClr val="dk1"/>
                </a:solidFill>
              </a:rPr>
              <a:t>PB &amp; J Uncrustable</a:t>
            </a:r>
            <a:endParaRPr b="1" sz="10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lang="en-US" sz="1000">
                <a:solidFill>
                  <a:schemeClr val="dk1"/>
                </a:solidFill>
              </a:rPr>
              <a:t>Fruit, Vegetable, &amp; Milk</a:t>
            </a:r>
            <a:endParaRPr sz="1000">
              <a:solidFill>
                <a:schemeClr val="dk1"/>
              </a:solidFill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t/>
            </a:r>
            <a:endParaRPr sz="1000">
              <a:solidFill>
                <a:schemeClr val="dk1"/>
              </a:solidFill>
            </a:endParaRPr>
          </a:p>
        </p:txBody>
      </p:sp>
      <p:graphicFrame>
        <p:nvGraphicFramePr>
          <p:cNvPr id="94" name="Google Shape;94;p1"/>
          <p:cNvGraphicFramePr/>
          <p:nvPr/>
        </p:nvGraphicFramePr>
        <p:xfrm>
          <a:off x="341234" y="764366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{FB54A187-DA56-4791-B49E-02B5BD96B7C6}</a:tableStyleId>
              </a:tblPr>
              <a:tblGrid>
                <a:gridCol w="1270025"/>
                <a:gridCol w="1270025"/>
                <a:gridCol w="1270025"/>
                <a:gridCol w="1270025"/>
                <a:gridCol w="1270025"/>
              </a:tblGrid>
              <a:tr h="1524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i="0" lang="en-US" sz="1200" u="none" cap="none" strike="noStrike">
                          <a:solidFill>
                            <a:schemeClr val="lt1"/>
                          </a:solidFill>
                          <a:latin typeface="Arial Rounded"/>
                          <a:ea typeface="Arial Rounded"/>
                          <a:cs typeface="Arial Rounded"/>
                          <a:sym typeface="Arial Rounded"/>
                        </a:rPr>
                        <a:t>Monday</a:t>
                      </a:r>
                      <a:endParaRPr b="1" i="0" sz="1200" u="none" cap="none" strike="noStrike">
                        <a:solidFill>
                          <a:schemeClr val="lt1"/>
                        </a:solidFill>
                        <a:latin typeface="Arial Rounded"/>
                        <a:ea typeface="Arial Rounded"/>
                        <a:cs typeface="Arial Rounded"/>
                        <a:sym typeface="Arial Rounded"/>
                      </a:endParaRPr>
                    </a:p>
                  </a:txBody>
                  <a:tcPr marT="45725" marB="45725" marR="91450" marL="91450" anchor="ctr">
                    <a:solidFill>
                      <a:srgbClr val="1B365E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i="0" lang="en-US" sz="1200" u="none" cap="none" strike="noStrike">
                          <a:solidFill>
                            <a:schemeClr val="lt1"/>
                          </a:solidFill>
                          <a:latin typeface="Arial Rounded"/>
                          <a:ea typeface="Arial Rounded"/>
                          <a:cs typeface="Arial Rounded"/>
                          <a:sym typeface="Arial Rounded"/>
                        </a:rPr>
                        <a:t>Tuesday</a:t>
                      </a:r>
                      <a:endParaRPr b="1" i="0" sz="1200" u="none" cap="none" strike="noStrike">
                        <a:solidFill>
                          <a:schemeClr val="lt1"/>
                        </a:solidFill>
                        <a:latin typeface="Arial Rounded"/>
                        <a:ea typeface="Arial Rounded"/>
                        <a:cs typeface="Arial Rounded"/>
                        <a:sym typeface="Arial Rounded"/>
                      </a:endParaRPr>
                    </a:p>
                  </a:txBody>
                  <a:tcPr marT="45725" marB="45725" marR="91450" marL="91450" anchor="ctr">
                    <a:solidFill>
                      <a:srgbClr val="1B365E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i="0" lang="en-US" sz="1200" u="none" cap="none" strike="noStrike">
                          <a:solidFill>
                            <a:schemeClr val="lt1"/>
                          </a:solidFill>
                          <a:latin typeface="Arial Rounded"/>
                          <a:ea typeface="Arial Rounded"/>
                          <a:cs typeface="Arial Rounded"/>
                          <a:sym typeface="Arial Rounded"/>
                        </a:rPr>
                        <a:t>Wednesday</a:t>
                      </a:r>
                      <a:endParaRPr b="1" i="0" sz="1200" u="none" cap="none" strike="noStrike">
                        <a:solidFill>
                          <a:schemeClr val="lt1"/>
                        </a:solidFill>
                        <a:latin typeface="Arial Rounded"/>
                        <a:ea typeface="Arial Rounded"/>
                        <a:cs typeface="Arial Rounded"/>
                        <a:sym typeface="Arial Rounded"/>
                      </a:endParaRPr>
                    </a:p>
                  </a:txBody>
                  <a:tcPr marT="45725" marB="45725" marR="91450" marL="91450" anchor="ctr">
                    <a:solidFill>
                      <a:srgbClr val="1B365E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i="0" lang="en-US" sz="1200" u="none" cap="none" strike="noStrike">
                          <a:solidFill>
                            <a:schemeClr val="lt1"/>
                          </a:solidFill>
                          <a:latin typeface="Arial Rounded"/>
                          <a:ea typeface="Arial Rounded"/>
                          <a:cs typeface="Arial Rounded"/>
                          <a:sym typeface="Arial Rounded"/>
                        </a:rPr>
                        <a:t>Thursday</a:t>
                      </a:r>
                      <a:endParaRPr b="1" i="0" sz="1200" u="none" cap="none" strike="noStrike">
                        <a:solidFill>
                          <a:schemeClr val="lt1"/>
                        </a:solidFill>
                        <a:latin typeface="Arial Rounded"/>
                        <a:ea typeface="Arial Rounded"/>
                        <a:cs typeface="Arial Rounded"/>
                        <a:sym typeface="Arial Rounded"/>
                      </a:endParaRPr>
                    </a:p>
                  </a:txBody>
                  <a:tcPr marT="45725" marB="45725" marR="91450" marL="91450" anchor="ctr">
                    <a:solidFill>
                      <a:srgbClr val="1B365E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i="0" lang="en-US" sz="1200" u="none" cap="none" strike="noStrike">
                          <a:solidFill>
                            <a:schemeClr val="lt1"/>
                          </a:solidFill>
                          <a:latin typeface="Arial Rounded"/>
                          <a:ea typeface="Arial Rounded"/>
                          <a:cs typeface="Arial Rounded"/>
                          <a:sym typeface="Arial Rounded"/>
                        </a:rPr>
                        <a:t>Friday</a:t>
                      </a:r>
                      <a:endParaRPr b="1" i="0" sz="1200" u="none" cap="none" strike="noStrike">
                        <a:solidFill>
                          <a:schemeClr val="lt1"/>
                        </a:solidFill>
                        <a:latin typeface="Arial Rounded"/>
                        <a:ea typeface="Arial Rounded"/>
                        <a:cs typeface="Arial Rounded"/>
                        <a:sym typeface="Arial Rounded"/>
                      </a:endParaRPr>
                    </a:p>
                  </a:txBody>
                  <a:tcPr marT="45725" marB="45725" marR="91450" marL="91450" anchor="ctr">
                    <a:solidFill>
                      <a:srgbClr val="1B365E"/>
                    </a:solidFill>
                  </a:tcPr>
                </a:tc>
              </a:tr>
            </a:tbl>
          </a:graphicData>
        </a:graphic>
      </p:graphicFrame>
      <p:sp>
        <p:nvSpPr>
          <p:cNvPr id="95" name="Google Shape;95;p1"/>
          <p:cNvSpPr txBox="1"/>
          <p:nvPr/>
        </p:nvSpPr>
        <p:spPr>
          <a:xfrm>
            <a:off x="5529600" y="76200"/>
            <a:ext cx="3590100" cy="473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lang="en-US" sz="1600">
                <a:solidFill>
                  <a:schemeClr val="lt1"/>
                </a:solidFill>
              </a:rPr>
              <a:t>Neenah Public Library </a:t>
            </a:r>
            <a:r>
              <a:rPr b="1" i="0" lang="en-U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Lunch</a:t>
            </a:r>
            <a:r>
              <a:rPr b="1" lang="en-US" sz="1600">
                <a:solidFill>
                  <a:schemeClr val="lt1"/>
                </a:solidFill>
              </a:rPr>
              <a:t> </a:t>
            </a:r>
            <a:r>
              <a:rPr b="1" i="0" lang="en-U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Menu</a:t>
            </a:r>
            <a:endParaRPr b="1" sz="1600">
              <a:solidFill>
                <a:schemeClr val="lt1"/>
              </a:solidFill>
            </a:endParaRP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-U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Ju</a:t>
            </a:r>
            <a:r>
              <a:rPr b="1" lang="en-US" sz="1600">
                <a:solidFill>
                  <a:schemeClr val="lt1"/>
                </a:solidFill>
              </a:rPr>
              <a:t>ly</a:t>
            </a:r>
            <a:r>
              <a:rPr b="1" i="0" lang="en-U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2026</a:t>
            </a:r>
            <a:endParaRPr b="1" i="0" sz="16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1"/>
          <p:cNvSpPr/>
          <p:nvPr/>
        </p:nvSpPr>
        <p:spPr>
          <a:xfrm>
            <a:off x="6928125" y="1040900"/>
            <a:ext cx="1887300" cy="2761200"/>
          </a:xfrm>
          <a:prstGeom prst="round2SameRect">
            <a:avLst>
              <a:gd fmla="val 0" name="adj1"/>
              <a:gd fmla="val 7981" name="adj2"/>
            </a:avLst>
          </a:prstGeom>
          <a:solidFill>
            <a:schemeClr val="lt1"/>
          </a:solidFill>
          <a:ln cap="flat" cmpd="sng" w="12700">
            <a:solidFill>
              <a:srgbClr val="203864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b="0" i="0" lang="en-US" sz="95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MONDAY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b="0" i="0" lang="en-US" sz="9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Assorted Fruits and Vegetables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b="0" i="0" lang="en-US" sz="95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TUESDAY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b="0" i="0" lang="en-US" sz="9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Assorted Fruits and Vegetable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t/>
            </a:r>
            <a:endParaRPr b="0" i="0" sz="95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b="0" i="0" lang="en-US" sz="95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WEDNESDAY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b="0" i="0" lang="en-US" sz="9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Assorted Fruits and Vegetables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t/>
            </a:r>
            <a:endParaRPr b="0" i="0" sz="95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b="0" i="0" lang="en-US" sz="95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THURSDAY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b="0" i="0" lang="en-US" sz="9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Assorted Fruits and Vegetable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t/>
            </a:r>
            <a:endParaRPr b="0" i="0" sz="950" u="sng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b="0" i="0" lang="en-US" sz="95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FRIDAY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b="0" i="0" lang="en-US" sz="9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Assorted Fruits and Vegetable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97" name="Google Shape;97;p1"/>
          <p:cNvGraphicFramePr/>
          <p:nvPr/>
        </p:nvGraphicFramePr>
        <p:xfrm>
          <a:off x="6928120" y="764366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{FB54A187-DA56-4791-B49E-02B5BD96B7C6}</a:tableStyleId>
              </a:tblPr>
              <a:tblGrid>
                <a:gridCol w="1887200"/>
              </a:tblGrid>
              <a:tr h="1524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i="0" lang="en-US" sz="1200" u="none" cap="none" strike="noStrike">
                          <a:solidFill>
                            <a:schemeClr val="lt1"/>
                          </a:solidFill>
                          <a:latin typeface="Arial Rounded"/>
                          <a:ea typeface="Arial Rounded"/>
                          <a:cs typeface="Arial Rounded"/>
                          <a:sym typeface="Arial Rounded"/>
                        </a:rPr>
                        <a:t>Weekly Offerings</a:t>
                      </a:r>
                      <a:endParaRPr b="1" i="0" sz="1200" u="none" cap="none" strike="noStrike">
                        <a:solidFill>
                          <a:schemeClr val="lt1"/>
                        </a:solidFill>
                        <a:latin typeface="Arial Rounded"/>
                        <a:ea typeface="Arial Rounded"/>
                        <a:cs typeface="Arial Rounded"/>
                        <a:sym typeface="Arial Rounded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1B365E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8" name="Google Shape;98;p1"/>
          <p:cNvGraphicFramePr/>
          <p:nvPr/>
        </p:nvGraphicFramePr>
        <p:xfrm>
          <a:off x="6712934" y="3823935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{FB54A187-DA56-4791-B49E-02B5BD96B7C6}</a:tableStyleId>
              </a:tblPr>
              <a:tblGrid>
                <a:gridCol w="2210400"/>
              </a:tblGrid>
              <a:tr h="4027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i="0" lang="en-US" sz="1200" u="none" cap="none" strike="noStrike">
                          <a:solidFill>
                            <a:schemeClr val="lt1"/>
                          </a:solidFill>
                          <a:latin typeface="Arial Rounded"/>
                          <a:ea typeface="Arial Rounded"/>
                          <a:cs typeface="Arial Rounded"/>
                          <a:sym typeface="Arial Rounded"/>
                        </a:rPr>
                        <a:t>Daily Offering</a:t>
                      </a:r>
                      <a:endParaRPr b="1" i="0" sz="1200" u="none" cap="none" strike="noStrike">
                        <a:solidFill>
                          <a:schemeClr val="lt1"/>
                        </a:solidFill>
                        <a:latin typeface="Arial Rounded"/>
                        <a:ea typeface="Arial Rounded"/>
                        <a:cs typeface="Arial Rounded"/>
                        <a:sym typeface="Arial Rounded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1B365E"/>
                    </a:solidFill>
                  </a:tcPr>
                </a:tc>
              </a:tr>
            </a:tbl>
          </a:graphicData>
        </a:graphic>
      </p:graphicFrame>
      <p:sp>
        <p:nvSpPr>
          <p:cNvPr id="99" name="Google Shape;99;p1"/>
          <p:cNvSpPr/>
          <p:nvPr/>
        </p:nvSpPr>
        <p:spPr>
          <a:xfrm>
            <a:off x="6741600" y="4263550"/>
            <a:ext cx="2210400" cy="1273200"/>
          </a:xfrm>
          <a:prstGeom prst="round2SameRect">
            <a:avLst>
              <a:gd fmla="val 0" name="adj1"/>
              <a:gd fmla="val 7981" name="adj2"/>
            </a:avLst>
          </a:prstGeom>
          <a:solidFill>
            <a:schemeClr val="lt1"/>
          </a:solidFill>
          <a:ln cap="flat" cmpd="sng" w="12700">
            <a:solidFill>
              <a:srgbClr val="203864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b="1" i="0" lang="en-US" sz="1100" u="sng" cap="none" strike="noStrik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Blue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b="0" i="0" lang="en-US" sz="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Week 1: Assorted Cereal with </a:t>
            </a:r>
            <a:r>
              <a:rPr lang="en-US" sz="800">
                <a:solidFill>
                  <a:schemeClr val="dk1"/>
                </a:solidFill>
              </a:rPr>
              <a:t>String Cheese</a:t>
            </a:r>
            <a:endParaRPr b="0" i="0" sz="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0" i="0" lang="en-US" sz="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Week 2: Pizza Fun Lunch</a:t>
            </a:r>
            <a:endParaRPr b="0" i="0" sz="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0" i="0" lang="en-US" sz="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Week 3: Assorted Cereal with </a:t>
            </a:r>
            <a:r>
              <a:rPr lang="en-US" sz="800">
                <a:solidFill>
                  <a:schemeClr val="dk1"/>
                </a:solidFill>
              </a:rPr>
              <a:t>String Cheese</a:t>
            </a:r>
            <a:endParaRPr b="0" i="0" sz="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en-US" sz="800">
                <a:solidFill>
                  <a:schemeClr val="dk1"/>
                </a:solidFill>
              </a:rPr>
              <a:t>Week 2: Pizza Fun Lunch</a:t>
            </a:r>
            <a:endParaRPr sz="800">
              <a:solidFill>
                <a:schemeClr val="dk1"/>
              </a:solidFill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t/>
            </a:r>
            <a:endParaRPr sz="1000">
              <a:solidFill>
                <a:schemeClr val="dk1"/>
              </a:solidFill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1"/>
          <p:cNvSpPr/>
          <p:nvPr/>
        </p:nvSpPr>
        <p:spPr>
          <a:xfrm>
            <a:off x="323977" y="1078028"/>
            <a:ext cx="1297465" cy="972900"/>
          </a:xfrm>
          <a:prstGeom prst="roundRect">
            <a:avLst>
              <a:gd fmla="val 8400" name="adj"/>
            </a:avLst>
          </a:prstGeom>
          <a:solidFill>
            <a:schemeClr val="lt1"/>
          </a:solidFill>
          <a:ln cap="flat" cmpd="sng" w="12700">
            <a:solidFill>
              <a:srgbClr val="EC9BAC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lang="en-US" sz="1000">
                <a:solidFill>
                  <a:schemeClr val="dk1"/>
                </a:solidFill>
              </a:rPr>
              <a:t>6</a:t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b="1" lang="en-US" sz="1000">
                <a:solidFill>
                  <a:schemeClr val="dk1"/>
                </a:solidFill>
              </a:rPr>
              <a:t>Muffin Fun Lunch</a:t>
            </a:r>
            <a:endParaRPr b="1" sz="1000">
              <a:solidFill>
                <a:schemeClr val="dk1"/>
              </a:solidFill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b="1" lang="en-US" sz="1000">
                <a:solidFill>
                  <a:schemeClr val="dk1"/>
                </a:solidFill>
              </a:rPr>
              <a:t>Muffin &amp; String Cheese</a:t>
            </a:r>
            <a:endParaRPr b="1" sz="1000">
              <a:solidFill>
                <a:schemeClr val="dk1"/>
              </a:solidFill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Fruit, Vegetable, &amp; Milk</a:t>
            </a:r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p1"/>
          <p:cNvSpPr/>
          <p:nvPr/>
        </p:nvSpPr>
        <p:spPr>
          <a:xfrm>
            <a:off x="4205753" y="2113892"/>
            <a:ext cx="1212000" cy="989700"/>
          </a:xfrm>
          <a:prstGeom prst="roundRect">
            <a:avLst>
              <a:gd fmla="val 8400" name="adj"/>
            </a:avLst>
          </a:prstGeom>
          <a:solidFill>
            <a:schemeClr val="lt1"/>
          </a:solidFill>
          <a:ln cap="flat" cmpd="sng" w="12700">
            <a:solidFill>
              <a:srgbClr val="41BEAD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>
                <a:solidFill>
                  <a:schemeClr val="dk1"/>
                </a:solidFill>
              </a:rPr>
              <a:t>16</a:t>
            </a:r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b="1" lang="en-US" sz="1000">
                <a:solidFill>
                  <a:schemeClr val="dk1"/>
                </a:solidFill>
              </a:rPr>
              <a:t>Fruit Parfait with Lucky Charms</a:t>
            </a:r>
            <a:endParaRPr b="1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Fruit, Vegetable, &amp; Milk</a:t>
            </a:r>
            <a:endParaRPr b="1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2" name="Google Shape;102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237813" y="5897075"/>
            <a:ext cx="1217976" cy="335800"/>
          </a:xfrm>
          <a:prstGeom prst="rect">
            <a:avLst/>
          </a:prstGeom>
          <a:noFill/>
          <a:ln>
            <a:noFill/>
          </a:ln>
        </p:spPr>
      </p:pic>
      <p:sp>
        <p:nvSpPr>
          <p:cNvPr id="103" name="Google Shape;103;p1"/>
          <p:cNvSpPr/>
          <p:nvPr/>
        </p:nvSpPr>
        <p:spPr>
          <a:xfrm>
            <a:off x="6482525" y="5672713"/>
            <a:ext cx="2671200" cy="230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0" i="1" lang="en-US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This institution is an equal opportunity provider. </a:t>
            </a:r>
            <a:endParaRPr b="0" i="1" sz="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" name="Google Shape;104;p1"/>
          <p:cNvSpPr txBox="1"/>
          <p:nvPr/>
        </p:nvSpPr>
        <p:spPr>
          <a:xfrm>
            <a:off x="3161475" y="5236750"/>
            <a:ext cx="3451800" cy="230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0" i="1" lang="en-US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All meals served with option of 1% white or skim chocolate milk,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" name="Google Shape;105;p1"/>
          <p:cNvSpPr txBox="1"/>
          <p:nvPr/>
        </p:nvSpPr>
        <p:spPr>
          <a:xfrm>
            <a:off x="3031863" y="5412850"/>
            <a:ext cx="35901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1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If you have a food allergy or intolerance, please notify us.</a:t>
            </a:r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6" name="Google Shape;106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443199" y="3055803"/>
            <a:ext cx="749865" cy="746394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Google Shape;107;p1"/>
          <p:cNvSpPr txBox="1"/>
          <p:nvPr/>
        </p:nvSpPr>
        <p:spPr>
          <a:xfrm>
            <a:off x="257175" y="5277350"/>
            <a:ext cx="2857500" cy="1533000"/>
          </a:xfrm>
          <a:prstGeom prst="rect">
            <a:avLst/>
          </a:prstGeom>
          <a:noFill/>
          <a:ln cap="flat" cmpd="sng" w="19050">
            <a:solidFill>
              <a:srgbClr val="EA7D2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en-US" sz="10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Now Hiring</a:t>
            </a:r>
            <a:endParaRPr b="1" i="0" sz="10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0" lang="en-US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Enjoy summers and school year breaks with your kids! Chartwells in the Neenah Joint School District is hiring for Food Service positions. Apply online at </a:t>
            </a:r>
            <a:r>
              <a:rPr b="0" i="0" lang="en-US" sz="1000" u="sng" cap="none" strike="noStrik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5"/>
              </a:rPr>
              <a:t>www.compassgroupcareers.com</a:t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0" lang="en-US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For specific questions contact</a:t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0" lang="en-US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Jennifer Oliver at 920-751-6800 x 10150</a:t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" name="Google Shape;108;p1"/>
          <p:cNvSpPr txBox="1"/>
          <p:nvPr/>
        </p:nvSpPr>
        <p:spPr>
          <a:xfrm>
            <a:off x="3363375" y="5657450"/>
            <a:ext cx="2924100" cy="581100"/>
          </a:xfrm>
          <a:prstGeom prst="rect">
            <a:avLst/>
          </a:prstGeom>
          <a:noFill/>
          <a:ln cap="flat" cmpd="sng" w="19050">
            <a:solidFill>
              <a:srgbClr val="FFC84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FREE lunch will be available to any member of the community ages 18 &amp; younger &amp; must be consumed on site.</a:t>
            </a:r>
            <a:endParaRPr b="1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" name="Google Shape;109;p1"/>
          <p:cNvSpPr txBox="1"/>
          <p:nvPr/>
        </p:nvSpPr>
        <p:spPr>
          <a:xfrm>
            <a:off x="3187575" y="6290550"/>
            <a:ext cx="5735700" cy="473700"/>
          </a:xfrm>
          <a:prstGeom prst="rect">
            <a:avLst/>
          </a:prstGeom>
          <a:noFill/>
          <a:ln cap="flat" cmpd="sng" w="19050">
            <a:solidFill>
              <a:srgbClr val="41BEA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rgbClr val="1C4587"/>
                </a:solidFill>
              </a:rPr>
              <a:t>Meals Available Weekdays</a:t>
            </a:r>
            <a:endParaRPr b="1" sz="1200">
              <a:solidFill>
                <a:srgbClr val="1C4587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rgbClr val="1C4587"/>
                </a:solidFill>
              </a:rPr>
              <a:t>June 8th- 26th &amp; July 6th-July 31st from 11:30-12:30 p.m.</a:t>
            </a:r>
            <a:endParaRPr b="1" sz="1200">
              <a:solidFill>
                <a:srgbClr val="1C4587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Chartwells 2019">
      <a:dk1>
        <a:srgbClr val="000000"/>
      </a:dk1>
      <a:lt1>
        <a:srgbClr val="FFFFFF"/>
      </a:lt1>
      <a:dk2>
        <a:srgbClr val="1E355E"/>
      </a:dk2>
      <a:lt2>
        <a:srgbClr val="E7E6E6"/>
      </a:lt2>
      <a:accent1>
        <a:srgbClr val="F5333F"/>
      </a:accent1>
      <a:accent2>
        <a:srgbClr val="E1C843"/>
      </a:accent2>
      <a:accent3>
        <a:srgbClr val="3F97B5"/>
      </a:accent3>
      <a:accent4>
        <a:srgbClr val="EB9BAD"/>
      </a:accent4>
      <a:accent5>
        <a:srgbClr val="3EBDAD"/>
      </a:accent5>
      <a:accent6>
        <a:srgbClr val="EF7623"/>
      </a:accent6>
      <a:hlink>
        <a:srgbClr val="1E355E"/>
      </a:hlink>
      <a:folHlink>
        <a:srgbClr val="3EBDA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Jamie Schumaker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0x010100D8407FDD2783CC4D9EF406EC762799FC</vt:lpwstr>
  </property>
  <property fmtid="{D5CDD505-2E9C-101B-9397-08002B2CF9AE}" pid="3" name="MediaServiceImageTags">
    <vt:lpwstr/>
  </property>
  <property fmtid="{D5CDD505-2E9C-101B-9397-08002B2CF9AE}" pid="4" name="OwlContentTargetOptionsFour">
    <vt:lpwstr/>
  </property>
  <property fmtid="{D5CDD505-2E9C-101B-9397-08002B2CF9AE}" pid="5" name="aae8b8b2f6b6446f8eaf6528f2afa3ed">
    <vt:lpwstr/>
  </property>
  <property fmtid="{D5CDD505-2E9C-101B-9397-08002B2CF9AE}" pid="6" name="OwlContentTargetOptionsThree">
    <vt:lpwstr/>
  </property>
  <property fmtid="{D5CDD505-2E9C-101B-9397-08002B2CF9AE}" pid="7" name="OwlContentTargetOptionsOne">
    <vt:lpwstr/>
  </property>
  <property fmtid="{D5CDD505-2E9C-101B-9397-08002B2CF9AE}" pid="8" name="mdce353e6bde4523ba5bc5cf0ed14dac">
    <vt:lpwstr/>
  </property>
  <property fmtid="{D5CDD505-2E9C-101B-9397-08002B2CF9AE}" pid="9" name="a307835481e145e599055a0cc7665129">
    <vt:lpwstr/>
  </property>
  <property fmtid="{D5CDD505-2E9C-101B-9397-08002B2CF9AE}" pid="10" name="p2c84d4dd03943d3b2a2ecb3b17223e4">
    <vt:lpwstr/>
  </property>
  <property fmtid="{D5CDD505-2E9C-101B-9397-08002B2CF9AE}" pid="11" name="o2299b84a56844f0b3e22843a55b07f2">
    <vt:lpwstr/>
  </property>
  <property fmtid="{D5CDD505-2E9C-101B-9397-08002B2CF9AE}" pid="12" name="p9daea888ee24cb08c24be5868cfbc9e">
    <vt:lpwstr/>
  </property>
  <property fmtid="{D5CDD505-2E9C-101B-9397-08002B2CF9AE}" pid="13" name="OwlTags">
    <vt:lpwstr/>
  </property>
  <property fmtid="{D5CDD505-2E9C-101B-9397-08002B2CF9AE}" pid="14" name="ed318bbe71da46d9880178f213ecefc3">
    <vt:lpwstr/>
  </property>
  <property fmtid="{D5CDD505-2E9C-101B-9397-08002B2CF9AE}" pid="15" name="OwlDocPortalCategory">
    <vt:lpwstr/>
  </property>
  <property fmtid="{D5CDD505-2E9C-101B-9397-08002B2CF9AE}" pid="16" name="OwlDepartmentOwner">
    <vt:lpwstr/>
  </property>
  <property fmtid="{D5CDD505-2E9C-101B-9397-08002B2CF9AE}" pid="17" name="OwlContentTargetOptionsTwo">
    <vt:lpwstr/>
  </property>
</Properties>
</file>