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9144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" roundtripDataSignature="AMtx7mheIZ+2bzT4LeJ70XNqBsIzU6LL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E7FF83C-3F10-4FFC-83E6-FB4DD1E66FF6}">
  <a:tblStyle styleId="{3E7FF83C-3F10-4FFC-83E6-FB4DD1E66FF6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3150" lIns="93150" spcFirstLastPara="1" rIns="93150" wrap="square" tIns="93150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/>
          <p:nvPr>
            <p:ph idx="1" type="body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3150" lIns="93150" spcFirstLastPara="1" rIns="93150" wrap="square" tIns="931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4" name="Google Shape;74;p1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" y="-1"/>
            <a:ext cx="9144001" cy="6234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5" name="Google Shape;35;p9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9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9" name="Google Shape;49;p11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0" name="Google Shape;50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2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7" name="Google Shape;57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www.compassgroupcareer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"/>
          <p:cNvSpPr/>
          <p:nvPr/>
        </p:nvSpPr>
        <p:spPr>
          <a:xfrm>
            <a:off x="1624317" y="107409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A7D2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1000">
                <a:solidFill>
                  <a:schemeClr val="dk1"/>
                </a:solidFill>
              </a:rPr>
              <a:t>9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Corn Dog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2915047" y="109809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FFC8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10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Pancake Bites &amp; Yogurt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4205753" y="1098085"/>
            <a:ext cx="1212000" cy="9414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41BEA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11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Chicken Nuggets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1"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5479450" y="1091525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3A93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12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Ham &amp; Cheese Sandwich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323978" y="213227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C9BA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15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Chicken Tenders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1621443" y="213227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A7D2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sz="1000">
                <a:solidFill>
                  <a:schemeClr val="dk1"/>
                </a:solidFill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Cheeseburger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2913610" y="213707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FFC8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sz="1000">
                <a:solidFill>
                  <a:schemeClr val="dk1"/>
                </a:solidFill>
              </a:rPr>
              <a:t>7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Popcorn Chicken &amp; Assorted Chips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5479462" y="2113891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3A93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19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Fruit Parfait with Lucky Charms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341235" y="317605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C9BA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22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en-US" sz="1000"/>
              <a:t>Chicken Patty Sandwich</a:t>
            </a:r>
            <a:endParaRPr b="1"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1" sz="1000"/>
          </a:p>
        </p:txBody>
      </p:sp>
      <p:sp>
        <p:nvSpPr>
          <p:cNvPr id="85" name="Google Shape;85;p1"/>
          <p:cNvSpPr/>
          <p:nvPr/>
        </p:nvSpPr>
        <p:spPr>
          <a:xfrm>
            <a:off x="1642400" y="3179495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A7D2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23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Hot Dog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2943567" y="317605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FFC8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i="0" lang="en-US" sz="1000" cap="none" strike="noStrike"/>
              <a:t> </a:t>
            </a:r>
            <a:r>
              <a:rPr lang="en-US" sz="1000"/>
              <a:t>24</a:t>
            </a:r>
            <a:endParaRPr i="0" sz="1000" cap="none" strike="noStrike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Chicken Nuggets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4174366" y="3177145"/>
            <a:ext cx="1305096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41BEA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25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French Bread Cheese Pizza</a:t>
            </a:r>
            <a:endParaRPr b="1" i="0" sz="1000" u="none" cap="none" strike="noStrike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5529595" y="3157671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3A93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26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PB &amp; J Uncrustable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</p:txBody>
      </p:sp>
      <p:graphicFrame>
        <p:nvGraphicFramePr>
          <p:cNvPr id="89" name="Google Shape;89;p1"/>
          <p:cNvGraphicFramePr/>
          <p:nvPr/>
        </p:nvGraphicFramePr>
        <p:xfrm>
          <a:off x="341234" y="76436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{3E7FF83C-3F10-4FFC-83E6-FB4DD1E66FF6}</a:tableStyleId>
              </a:tblPr>
              <a:tblGrid>
                <a:gridCol w="1270025"/>
                <a:gridCol w="1270025"/>
                <a:gridCol w="1270025"/>
                <a:gridCol w="1270025"/>
                <a:gridCol w="1270025"/>
              </a:tblGrid>
              <a:tr h="152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Monday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solidFill>
                      <a:srgbClr val="1B36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Tuesday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solidFill>
                      <a:srgbClr val="1B36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Wednesday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solidFill>
                      <a:srgbClr val="1B36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Thursday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solidFill>
                      <a:srgbClr val="1B36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Friday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solidFill>
                      <a:srgbClr val="1B365E"/>
                    </a:solidFill>
                  </a:tcPr>
                </a:tc>
              </a:tr>
            </a:tbl>
          </a:graphicData>
        </a:graphic>
      </p:graphicFrame>
      <p:sp>
        <p:nvSpPr>
          <p:cNvPr id="90" name="Google Shape;90;p1"/>
          <p:cNvSpPr txBox="1"/>
          <p:nvPr/>
        </p:nvSpPr>
        <p:spPr>
          <a:xfrm>
            <a:off x="5724144" y="122747"/>
            <a:ext cx="3350774" cy="4271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-US" sz="1600">
                <a:solidFill>
                  <a:schemeClr val="lt1"/>
                </a:solidFill>
              </a:rPr>
              <a:t>Summer School </a:t>
            </a: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Lunch Menu</a:t>
            </a:r>
            <a:endParaRPr b="1" sz="1600">
              <a:solidFill>
                <a:schemeClr val="lt1"/>
              </a:solidFill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June 2026</a:t>
            </a:r>
            <a:endParaRPr b="1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6928125" y="1040900"/>
            <a:ext cx="1887300" cy="2761200"/>
          </a:xfrm>
          <a:prstGeom prst="round2SameRect">
            <a:avLst>
              <a:gd fmla="val 0" name="adj1"/>
              <a:gd fmla="val 7981" name="adj2"/>
            </a:avLst>
          </a:prstGeom>
          <a:solidFill>
            <a:schemeClr val="lt1"/>
          </a:solidFill>
          <a:ln cap="flat" cmpd="sng" w="12700">
            <a:solidFill>
              <a:srgbClr val="20386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MONDAY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Assorted Fruits and Vegetables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TUESDAY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Assorted Fruits and Vegetable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9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WEDNESDAY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Assorted Fruits and Vegetables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9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THURSDAY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Assorted Fruits and Vegetable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95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FRIDAY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Assorted Fruits and Vegetable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2" name="Google Shape;92;p1"/>
          <p:cNvGraphicFramePr/>
          <p:nvPr/>
        </p:nvGraphicFramePr>
        <p:xfrm>
          <a:off x="6928120" y="76436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{3E7FF83C-3F10-4FFC-83E6-FB4DD1E66FF6}</a:tableStyleId>
              </a:tblPr>
              <a:tblGrid>
                <a:gridCol w="1887200"/>
              </a:tblGrid>
              <a:tr h="152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Weekly Offerings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365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Google Shape;93;p1"/>
          <p:cNvGraphicFramePr/>
          <p:nvPr/>
        </p:nvGraphicFramePr>
        <p:xfrm>
          <a:off x="6712934" y="382393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{3E7FF83C-3F10-4FFC-83E6-FB4DD1E66FF6}</a:tableStyleId>
              </a:tblPr>
              <a:tblGrid>
                <a:gridCol w="2210375"/>
              </a:tblGrid>
              <a:tr h="402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Daily Offering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365E"/>
                    </a:solidFill>
                  </a:tcPr>
                </a:tc>
              </a:tr>
            </a:tbl>
          </a:graphicData>
        </a:graphic>
      </p:graphicFrame>
      <p:sp>
        <p:nvSpPr>
          <p:cNvPr id="94" name="Google Shape;94;p1"/>
          <p:cNvSpPr/>
          <p:nvPr/>
        </p:nvSpPr>
        <p:spPr>
          <a:xfrm>
            <a:off x="6741600" y="4263550"/>
            <a:ext cx="2210400" cy="1157100"/>
          </a:xfrm>
          <a:prstGeom prst="round2SameRect">
            <a:avLst>
              <a:gd fmla="val 0" name="adj1"/>
              <a:gd fmla="val 7981" name="adj2"/>
            </a:avLst>
          </a:prstGeom>
          <a:solidFill>
            <a:schemeClr val="lt1"/>
          </a:solidFill>
          <a:ln cap="flat" cmpd="sng" w="12700">
            <a:solidFill>
              <a:srgbClr val="20386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100" u="sng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Blue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 1: </a:t>
            </a:r>
            <a:r>
              <a:rPr lang="en-US" sz="800">
                <a:solidFill>
                  <a:schemeClr val="dk1"/>
                </a:solidFill>
              </a:rPr>
              <a:t>Assorted Cereal with String Cheese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 2: </a:t>
            </a:r>
            <a:r>
              <a:rPr lang="en-US" sz="800">
                <a:solidFill>
                  <a:schemeClr val="dk1"/>
                </a:solidFill>
              </a:rPr>
              <a:t>Pizza Fun Lunch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 3: </a:t>
            </a:r>
            <a:r>
              <a:rPr lang="en-US" sz="800">
                <a:solidFill>
                  <a:schemeClr val="dk1"/>
                </a:solidFill>
              </a:rPr>
              <a:t>Assorted Cereal with String Cheese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323977" y="1078028"/>
            <a:ext cx="1297465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C9BA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PB &amp; J Uncrustable</a:t>
            </a:r>
            <a:endParaRPr b="1"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4205753" y="2113892"/>
            <a:ext cx="1212000" cy="9897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41BEA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18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Cheese Stuffed Breadsticks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1" sz="1000">
              <a:solidFill>
                <a:schemeClr val="dk1"/>
              </a:solidFill>
            </a:endParaRPr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66713" y="5925363"/>
            <a:ext cx="1560177" cy="4271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/>
          <p:nvPr/>
        </p:nvSpPr>
        <p:spPr>
          <a:xfrm>
            <a:off x="6613275" y="5457500"/>
            <a:ext cx="26712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institution is an equal opportunity provider. </a:t>
            </a:r>
            <a:endParaRPr b="0" i="1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3161475" y="4269213"/>
            <a:ext cx="34518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meals served with option of 1% white or skim chocolate milk,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3092313" y="4499925"/>
            <a:ext cx="35901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1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you have a food allergy or intolerance, please notify us.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43199" y="3055803"/>
            <a:ext cx="749865" cy="746394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"/>
          <p:cNvSpPr txBox="1"/>
          <p:nvPr/>
        </p:nvSpPr>
        <p:spPr>
          <a:xfrm>
            <a:off x="175650" y="4296125"/>
            <a:ext cx="2857500" cy="1720500"/>
          </a:xfrm>
          <a:prstGeom prst="rect">
            <a:avLst/>
          </a:prstGeom>
          <a:noFill/>
          <a:ln cap="flat" cmpd="sng" w="19050">
            <a:solidFill>
              <a:srgbClr val="3A93B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FF0000"/>
                </a:solidFill>
              </a:rPr>
              <a:t>Now Hiring</a:t>
            </a:r>
            <a:endParaRPr b="1" sz="10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Enjoy summers and school year breaks with your kids! Chartwells in </a:t>
            </a:r>
            <a:r>
              <a:rPr lang="en-US" sz="1000"/>
              <a:t>the</a:t>
            </a:r>
            <a:r>
              <a:rPr lang="en-US" sz="1000"/>
              <a:t> Neenah Joint School District is hiring for Food Service positions. Apply online at </a:t>
            </a:r>
            <a:r>
              <a:rPr lang="en-US" sz="1000" u="sng">
                <a:solidFill>
                  <a:schemeClr val="hlink"/>
                </a:solidFill>
                <a:hlinkClick r:id="rId5"/>
              </a:rPr>
              <a:t>www.compassgroupcareers.com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For specific questions contact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Jennifer Oliver at 920-751-6800 x 10150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3" name="Google Shape;103;p1"/>
          <p:cNvSpPr txBox="1"/>
          <p:nvPr/>
        </p:nvSpPr>
        <p:spPr>
          <a:xfrm>
            <a:off x="3212025" y="4746225"/>
            <a:ext cx="3350700" cy="581100"/>
          </a:xfrm>
          <a:prstGeom prst="rect">
            <a:avLst/>
          </a:prstGeom>
          <a:noFill/>
          <a:ln cap="flat" cmpd="sng" w="19050">
            <a:solidFill>
              <a:srgbClr val="EC9B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dk1"/>
                </a:solidFill>
              </a:rPr>
              <a:t>FREE lunch will be available to any member of the community ages 18 &amp; younger &amp; must be consumed on site.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3258475" y="5457500"/>
            <a:ext cx="3253800" cy="1362900"/>
          </a:xfrm>
          <a:prstGeom prst="rect">
            <a:avLst/>
          </a:prstGeom>
          <a:noFill/>
          <a:ln cap="flat" cmpd="sng" w="19050">
            <a:solidFill>
              <a:srgbClr val="EA7D2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1C4587"/>
                </a:solidFill>
              </a:rPr>
              <a:t>Free School Lunch Sites:</a:t>
            </a:r>
            <a:endParaRPr b="1" sz="1100">
              <a:solidFill>
                <a:srgbClr val="1C4587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1C4587"/>
                </a:solidFill>
              </a:rPr>
              <a:t>Coolidge, Horace Mann, Spring Road, Taft, &amp; Tullar Elementary</a:t>
            </a:r>
            <a:endParaRPr b="1" sz="1100">
              <a:solidFill>
                <a:srgbClr val="1C4587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1C4587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100">
                <a:solidFill>
                  <a:srgbClr val="1C4587"/>
                </a:solidFill>
              </a:rPr>
              <a:t>Summer School Students &amp; Siblings: 12:00-12:25 p.m.</a:t>
            </a:r>
            <a:endParaRPr b="1" sz="1100">
              <a:solidFill>
                <a:srgbClr val="1C4587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1C4587"/>
                </a:solidFill>
              </a:rPr>
              <a:t>Meals available to the public: 12:25-12:45 p.m.</a:t>
            </a:r>
            <a:endParaRPr b="1" sz="1100">
              <a:solidFill>
                <a:srgbClr val="1C4587"/>
              </a:solidFill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142500" y="6081500"/>
            <a:ext cx="2923800" cy="738900"/>
          </a:xfrm>
          <a:prstGeom prst="rect">
            <a:avLst/>
          </a:prstGeom>
          <a:noFill/>
          <a:ln cap="flat" cmpd="sng" w="19050">
            <a:solidFill>
              <a:srgbClr val="FFC8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41BEAD"/>
                </a:solidFill>
              </a:rPr>
              <a:t>Free lunch is also available at:</a:t>
            </a:r>
            <a:endParaRPr b="1" sz="1200">
              <a:solidFill>
                <a:srgbClr val="41BEAD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200">
                <a:solidFill>
                  <a:srgbClr val="41BEAD"/>
                </a:solidFill>
              </a:rPr>
              <a:t>Neenah Public Library: </a:t>
            </a:r>
            <a:endParaRPr b="1" sz="1200">
              <a:solidFill>
                <a:srgbClr val="41BEAD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200">
                <a:solidFill>
                  <a:srgbClr val="41BEAD"/>
                </a:solidFill>
              </a:rPr>
              <a:t>11:30-12:30</a:t>
            </a:r>
            <a:endParaRPr sz="2800">
              <a:solidFill>
                <a:srgbClr val="41BEAD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Chartwells 2019">
      <a:dk1>
        <a:srgbClr val="000000"/>
      </a:dk1>
      <a:lt1>
        <a:srgbClr val="FFFFFF"/>
      </a:lt1>
      <a:dk2>
        <a:srgbClr val="1E355E"/>
      </a:dk2>
      <a:lt2>
        <a:srgbClr val="E7E6E6"/>
      </a:lt2>
      <a:accent1>
        <a:srgbClr val="F5333F"/>
      </a:accent1>
      <a:accent2>
        <a:srgbClr val="E1C843"/>
      </a:accent2>
      <a:accent3>
        <a:srgbClr val="3F97B5"/>
      </a:accent3>
      <a:accent4>
        <a:srgbClr val="EB9BAD"/>
      </a:accent4>
      <a:accent5>
        <a:srgbClr val="3EBDAD"/>
      </a:accent5>
      <a:accent6>
        <a:srgbClr val="EF7623"/>
      </a:accent6>
      <a:hlink>
        <a:srgbClr val="1E355E"/>
      </a:hlink>
      <a:folHlink>
        <a:srgbClr val="3EBDA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Jamie Schumaker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0x010100D8407FDD2783CC4D9EF406EC762799FC</vt:lpwstr>
  </property>
  <property fmtid="{D5CDD505-2E9C-101B-9397-08002B2CF9AE}" pid="3" name="MediaServiceImageTags">
    <vt:lpwstr/>
  </property>
  <property fmtid="{D5CDD505-2E9C-101B-9397-08002B2CF9AE}" pid="4" name="OwlContentTargetOptionsFour">
    <vt:lpwstr/>
  </property>
  <property fmtid="{D5CDD505-2E9C-101B-9397-08002B2CF9AE}" pid="5" name="aae8b8b2f6b6446f8eaf6528f2afa3ed">
    <vt:lpwstr/>
  </property>
  <property fmtid="{D5CDD505-2E9C-101B-9397-08002B2CF9AE}" pid="6" name="OwlContentTargetOptionsThree">
    <vt:lpwstr/>
  </property>
  <property fmtid="{D5CDD505-2E9C-101B-9397-08002B2CF9AE}" pid="7" name="OwlContentTargetOptionsOne">
    <vt:lpwstr/>
  </property>
  <property fmtid="{D5CDD505-2E9C-101B-9397-08002B2CF9AE}" pid="8" name="mdce353e6bde4523ba5bc5cf0ed14dac">
    <vt:lpwstr/>
  </property>
  <property fmtid="{D5CDD505-2E9C-101B-9397-08002B2CF9AE}" pid="9" name="a307835481e145e599055a0cc7665129">
    <vt:lpwstr/>
  </property>
  <property fmtid="{D5CDD505-2E9C-101B-9397-08002B2CF9AE}" pid="10" name="p2c84d4dd03943d3b2a2ecb3b17223e4">
    <vt:lpwstr/>
  </property>
  <property fmtid="{D5CDD505-2E9C-101B-9397-08002B2CF9AE}" pid="11" name="o2299b84a56844f0b3e22843a55b07f2">
    <vt:lpwstr/>
  </property>
  <property fmtid="{D5CDD505-2E9C-101B-9397-08002B2CF9AE}" pid="12" name="p9daea888ee24cb08c24be5868cfbc9e">
    <vt:lpwstr/>
  </property>
  <property fmtid="{D5CDD505-2E9C-101B-9397-08002B2CF9AE}" pid="13" name="OwlTags">
    <vt:lpwstr/>
  </property>
  <property fmtid="{D5CDD505-2E9C-101B-9397-08002B2CF9AE}" pid="14" name="ed318bbe71da46d9880178f213ecefc3">
    <vt:lpwstr/>
  </property>
  <property fmtid="{D5CDD505-2E9C-101B-9397-08002B2CF9AE}" pid="15" name="OwlDocPortalCategory">
    <vt:lpwstr/>
  </property>
  <property fmtid="{D5CDD505-2E9C-101B-9397-08002B2CF9AE}" pid="16" name="OwlDepartmentOwner">
    <vt:lpwstr/>
  </property>
  <property fmtid="{D5CDD505-2E9C-101B-9397-08002B2CF9AE}" pid="17" name="OwlContentTargetOptionsTwo">
    <vt:lpwstr/>
  </property>
</Properties>
</file>